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70" r:id="rId15"/>
    <p:sldId id="269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2" r:id="rId49"/>
    <p:sldId id="304" r:id="rId50"/>
    <p:sldId id="305" r:id="rId51"/>
    <p:sldId id="307" r:id="rId5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866D-7851-4F7C-AEF5-D809A22F8051}" type="datetimeFigureOut">
              <a:rPr lang="el-GR" smtClean="0"/>
              <a:t>12/2/2019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9D89-AFE0-42DC-B565-23135FA47DA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866D-7851-4F7C-AEF5-D809A22F8051}" type="datetimeFigureOut">
              <a:rPr lang="el-GR" smtClean="0"/>
              <a:t>12/2/2019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9D89-AFE0-42DC-B565-23135FA47DA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866D-7851-4F7C-AEF5-D809A22F8051}" type="datetimeFigureOut">
              <a:rPr lang="el-GR" smtClean="0"/>
              <a:t>12/2/2019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9D89-AFE0-42DC-B565-23135FA47DA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866D-7851-4F7C-AEF5-D809A22F8051}" type="datetimeFigureOut">
              <a:rPr lang="el-GR" smtClean="0"/>
              <a:t>12/2/2019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9D89-AFE0-42DC-B565-23135FA47DA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866D-7851-4F7C-AEF5-D809A22F8051}" type="datetimeFigureOut">
              <a:rPr lang="el-GR" smtClean="0"/>
              <a:t>12/2/2019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9D89-AFE0-42DC-B565-23135FA47DA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866D-7851-4F7C-AEF5-D809A22F8051}" type="datetimeFigureOut">
              <a:rPr lang="el-GR" smtClean="0"/>
              <a:t>12/2/2019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9D89-AFE0-42DC-B565-23135FA47DA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866D-7851-4F7C-AEF5-D809A22F8051}" type="datetimeFigureOut">
              <a:rPr lang="el-GR" smtClean="0"/>
              <a:t>12/2/2019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9D89-AFE0-42DC-B565-23135FA47DA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866D-7851-4F7C-AEF5-D809A22F8051}" type="datetimeFigureOut">
              <a:rPr lang="el-GR" smtClean="0"/>
              <a:t>12/2/2019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9D89-AFE0-42DC-B565-23135FA47DA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866D-7851-4F7C-AEF5-D809A22F8051}" type="datetimeFigureOut">
              <a:rPr lang="el-GR" smtClean="0"/>
              <a:t>12/2/2019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9D89-AFE0-42DC-B565-23135FA47DA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866D-7851-4F7C-AEF5-D809A22F8051}" type="datetimeFigureOut">
              <a:rPr lang="el-GR" smtClean="0"/>
              <a:t>12/2/2019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9D89-AFE0-42DC-B565-23135FA47DA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866D-7851-4F7C-AEF5-D809A22F8051}" type="datetimeFigureOut">
              <a:rPr lang="el-GR" smtClean="0"/>
              <a:t>12/2/2019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9D89-AFE0-42DC-B565-23135FA47DA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866D-7851-4F7C-AEF5-D809A22F8051}" type="datetimeFigureOut">
              <a:rPr lang="el-GR" smtClean="0"/>
              <a:t>12/2/2019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9D89-AFE0-42DC-B565-23135FA47DA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Engineering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Web Applications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Web Applications (1/5)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817" y="1330388"/>
            <a:ext cx="8338365" cy="53517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Web Applications:</a:t>
            </a:r>
            <a:br>
              <a:rPr lang="en-US" dirty="0" smtClean="0"/>
            </a:br>
            <a:r>
              <a:rPr lang="en-US" dirty="0" smtClean="0"/>
              <a:t>                                              document-centered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Informational </a:t>
            </a:r>
          </a:p>
          <a:p>
            <a:pPr marL="457200" lvl="1" indent="0">
              <a:buNone/>
            </a:pPr>
            <a:r>
              <a:rPr lang="en-US" dirty="0" smtClean="0"/>
              <a:t>read-only content is provided with simple navigation and links</a:t>
            </a:r>
          </a:p>
          <a:p>
            <a:r>
              <a:rPr lang="en-US" dirty="0" smtClean="0"/>
              <a:t>Download</a:t>
            </a:r>
          </a:p>
          <a:p>
            <a:pPr marL="457200" lvl="1" indent="0">
              <a:buNone/>
            </a:pPr>
            <a:r>
              <a:rPr lang="en-US" dirty="0" smtClean="0"/>
              <a:t>a user downloads information from the appropriate server (ftp-server)</a:t>
            </a:r>
          </a:p>
          <a:p>
            <a:r>
              <a:rPr lang="en-US" dirty="0" smtClean="0"/>
              <a:t>Customizable</a:t>
            </a:r>
          </a:p>
          <a:p>
            <a:pPr marL="457200" lvl="1" indent="0">
              <a:buNone/>
            </a:pPr>
            <a:r>
              <a:rPr lang="en-US" dirty="0" smtClean="0"/>
              <a:t>the user customizes content to specific needs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static HTML-pages, „home pages“</a:t>
            </a:r>
          </a:p>
          <a:p>
            <a:pPr lvl="1"/>
            <a:r>
              <a:rPr lang="en-US" dirty="0" smtClean="0"/>
              <a:t>web radio</a:t>
            </a:r>
          </a:p>
          <a:p>
            <a:pPr lvl="1"/>
            <a:r>
              <a:rPr lang="en-US" dirty="0" smtClean="0"/>
              <a:t>simple presentations of companies/products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Categories of Web Applications: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                        Interactive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content of a website is dynamically generated as response to a user request</a:t>
            </a:r>
          </a:p>
          <a:p>
            <a:r>
              <a:rPr lang="en-US" dirty="0" smtClean="0"/>
              <a:t>form-based input is the primary mechanism for communication between client and server</a:t>
            </a:r>
          </a:p>
          <a:p>
            <a:r>
              <a:rPr lang="en-US" dirty="0" smtClean="0"/>
              <a:t>usage of HTML-forms and Common Gateway Interface (CGI) techniques </a:t>
            </a:r>
          </a:p>
          <a:p>
            <a:pPr lvl="1"/>
            <a:r>
              <a:rPr lang="en-US" dirty="0" smtClean="0"/>
              <a:t>radio button, string input, choice lists</a:t>
            </a:r>
          </a:p>
          <a:p>
            <a:pPr lvl="1"/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dynamic HTML pages</a:t>
            </a:r>
          </a:p>
          <a:p>
            <a:pPr lvl="1"/>
            <a:r>
              <a:rPr lang="en-US" dirty="0" smtClean="0"/>
              <a:t>public transport schedules</a:t>
            </a:r>
          </a:p>
          <a:p>
            <a:pPr lvl="1"/>
            <a:r>
              <a:rPr lang="en-US" dirty="0" smtClean="0"/>
              <a:t>search engines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123" y="4044412"/>
            <a:ext cx="3915508" cy="22674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Web Applications: </a:t>
            </a:r>
            <a:br>
              <a:rPr lang="en-US" dirty="0" smtClean="0"/>
            </a:br>
            <a:r>
              <a:rPr lang="en-US" dirty="0" smtClean="0"/>
              <a:t>                                             transaction-oriented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complex interactions</a:t>
            </a:r>
          </a:p>
          <a:p>
            <a:r>
              <a:rPr lang="en-US" dirty="0" smtClean="0"/>
              <a:t>read and write actions</a:t>
            </a:r>
          </a:p>
          <a:p>
            <a:r>
              <a:rPr lang="en-US" dirty="0" smtClean="0"/>
              <a:t>usage of transaction management of database systems</a:t>
            </a:r>
          </a:p>
          <a:p>
            <a:pPr lvl="1"/>
            <a:r>
              <a:rPr lang="en-US" dirty="0" smtClean="0"/>
              <a:t>efficient and consistent data management</a:t>
            </a:r>
          </a:p>
          <a:p>
            <a:pPr lvl="1"/>
            <a:r>
              <a:rPr lang="en-US" dirty="0" smtClean="0"/>
              <a:t>structured data and queries</a:t>
            </a:r>
          </a:p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online banking</a:t>
            </a:r>
          </a:p>
          <a:p>
            <a:pPr lvl="1"/>
            <a:r>
              <a:rPr lang="en-US" dirty="0" smtClean="0"/>
              <a:t>e-shopping</a:t>
            </a:r>
          </a:p>
          <a:p>
            <a:pPr lvl="1"/>
            <a:r>
              <a:rPr lang="en-US" dirty="0" smtClean="0"/>
              <a:t>reservation systems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Web Applications: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               workflow-based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support business processes („workflows“) within resp. between different enterprises or private users</a:t>
            </a:r>
          </a:p>
          <a:p>
            <a:r>
              <a:rPr lang="en-US" dirty="0" smtClean="0"/>
              <a:t>an application provides a complex service to the user, e.g.  assists the user in determining the mortgage payment</a:t>
            </a:r>
          </a:p>
          <a:p>
            <a:r>
              <a:rPr lang="en-US" dirty="0" smtClean="0"/>
              <a:t>prerequisite: structured flow of activities</a:t>
            </a:r>
          </a:p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Business-to-Business (B2B) Integration Frameworks</a:t>
            </a:r>
          </a:p>
          <a:p>
            <a:pPr lvl="1"/>
            <a:r>
              <a:rPr lang="en-US" dirty="0" smtClean="0"/>
              <a:t>E-Government</a:t>
            </a:r>
          </a:p>
          <a:p>
            <a:pPr lvl="1"/>
            <a:r>
              <a:rPr lang="en-US" dirty="0" smtClean="0"/>
              <a:t>patient workflows in health care systems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Web Applications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817" y="1330388"/>
            <a:ext cx="8338365" cy="53517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Categories of Web Applications: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                           Collaborative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cooperation in case of unstructured flow of activities and high degree of communication</a:t>
            </a:r>
          </a:p>
          <a:p>
            <a:r>
              <a:rPr lang="en-US" dirty="0" smtClean="0"/>
              <a:t>„groupware“</a:t>
            </a:r>
          </a:p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support of shared information- and workspaces </a:t>
            </a:r>
          </a:p>
          <a:p>
            <a:pPr lvl="2"/>
            <a:r>
              <a:rPr lang="en-US" dirty="0" smtClean="0"/>
              <a:t>Wiki, http://c2.com/cgi/wiki</a:t>
            </a:r>
          </a:p>
          <a:p>
            <a:pPr lvl="2"/>
            <a:r>
              <a:rPr lang="en-US" dirty="0" smtClean="0"/>
              <a:t>BSCW, http://bscw.gmd.de</a:t>
            </a:r>
          </a:p>
          <a:p>
            <a:pPr lvl="2"/>
            <a:r>
              <a:rPr lang="en-US" dirty="0" smtClean="0"/>
              <a:t>chat rooms</a:t>
            </a:r>
          </a:p>
          <a:p>
            <a:pPr lvl="1"/>
            <a:r>
              <a:rPr lang="en-US" dirty="0" smtClean="0"/>
              <a:t>e-Learning platforms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Categories of Web Applications: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                portal-oriented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application channels the user to other Web content or services outside the domain of the portal application</a:t>
            </a:r>
          </a:p>
          <a:p>
            <a:r>
              <a:rPr lang="en-US" dirty="0" smtClean="0"/>
              <a:t>„single point of access“</a:t>
            </a:r>
          </a:p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Community portals</a:t>
            </a:r>
          </a:p>
          <a:p>
            <a:pPr lvl="2"/>
            <a:r>
              <a:rPr lang="en-US" dirty="0" smtClean="0"/>
              <a:t>dedicated user groups</a:t>
            </a:r>
          </a:p>
          <a:p>
            <a:pPr lvl="2"/>
            <a:r>
              <a:rPr lang="en-US" dirty="0" smtClean="0"/>
              <a:t>customer profiles</a:t>
            </a:r>
          </a:p>
          <a:p>
            <a:pPr lvl="1"/>
            <a:r>
              <a:rPr lang="en-US" dirty="0" smtClean="0"/>
              <a:t>enterprise portals</a:t>
            </a:r>
          </a:p>
          <a:p>
            <a:pPr lvl="2"/>
            <a:r>
              <a:rPr lang="en-US" dirty="0" smtClean="0"/>
              <a:t>Intranet, extranet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Categories of Web Applications: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                </a:t>
            </a:r>
            <a:r>
              <a:rPr lang="en-US" dirty="0"/>
              <a:t> </a:t>
            </a:r>
            <a:r>
              <a:rPr lang="en-US" dirty="0" smtClean="0"/>
              <a:t>       ubiquitous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personalized services at every time at every location</a:t>
            </a:r>
          </a:p>
          <a:p>
            <a:r>
              <a:rPr lang="en-US" dirty="0" smtClean="0"/>
              <a:t>multi-platform delivery (PC, PDA, mobile phone)</a:t>
            </a:r>
          </a:p>
          <a:p>
            <a:r>
              <a:rPr lang="en-US" dirty="0" smtClean="0"/>
              <a:t>context-dependent information</a:t>
            </a:r>
          </a:p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display of today‘s menu on end-user devices while entering a restaurant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 Wide Web is omnipresent!</a:t>
            </a:r>
          </a:p>
          <a:p>
            <a:endParaRPr lang="en-US" dirty="0" smtClean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global and permanent availability</a:t>
            </a:r>
          </a:p>
          <a:p>
            <a:pPr lvl="1"/>
            <a:r>
              <a:rPr lang="en-US" dirty="0" smtClean="0"/>
              <a:t>comfortable and uniform access</a:t>
            </a:r>
          </a:p>
          <a:p>
            <a:pPr lvl="1"/>
            <a:r>
              <a:rPr lang="en-US" dirty="0" smtClean="0"/>
              <a:t>anyone can produce and publish contents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Categories of Web Applications: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                  semantic web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information available on the web</a:t>
            </a:r>
          </a:p>
          <a:p>
            <a:pPr lvl="1"/>
            <a:r>
              <a:rPr lang="en-US" dirty="0" smtClean="0"/>
              <a:t>adequate for human understanding and</a:t>
            </a:r>
          </a:p>
          <a:p>
            <a:pPr lvl="1"/>
            <a:r>
              <a:rPr lang="en-US" dirty="0" smtClean="0"/>
              <a:t>adequate for automatic manipulation</a:t>
            </a:r>
          </a:p>
          <a:p>
            <a:endParaRPr lang="en-US" dirty="0" smtClean="0"/>
          </a:p>
          <a:p>
            <a:r>
              <a:rPr lang="en-US" dirty="0" smtClean="0"/>
              <a:t>„knowledge management“</a:t>
            </a:r>
          </a:p>
          <a:p>
            <a:pPr lvl="1"/>
            <a:r>
              <a:rPr lang="en-US" dirty="0" smtClean="0"/>
              <a:t>derivation of new knowledge</a:t>
            </a:r>
          </a:p>
          <a:p>
            <a:pPr lvl="1"/>
            <a:r>
              <a:rPr lang="en-US" dirty="0" smtClean="0"/>
              <a:t>re-use of knowledge</a:t>
            </a:r>
          </a:p>
          <a:p>
            <a:pPr lvl="1"/>
            <a:r>
              <a:rPr lang="en-US" dirty="0" smtClean="0"/>
              <a:t>based on ontology's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Web 2.0</a:t>
            </a:r>
          </a:p>
          <a:p>
            <a:pPr lvl="1"/>
            <a:r>
              <a:rPr lang="en-US" dirty="0" smtClean="0"/>
              <a:t>social software: wiki, Flickr, del.icio.us</a:t>
            </a:r>
          </a:p>
          <a:p>
            <a:pPr lvl="1"/>
            <a:r>
              <a:rPr lang="en-US" dirty="0" smtClean="0"/>
              <a:t>Google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Web Applications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817" y="1330388"/>
            <a:ext cx="8338365" cy="53517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Web Applications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Web Applications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307" y="1453660"/>
            <a:ext cx="8831385" cy="529883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Web Applications: </a:t>
            </a:r>
            <a:br>
              <a:rPr lang="en-US" dirty="0" smtClean="0"/>
            </a:br>
            <a:r>
              <a:rPr lang="en-US" dirty="0" smtClean="0"/>
              <a:t>                                                                   Content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“content is king” in web applications</a:t>
            </a:r>
          </a:p>
          <a:p>
            <a:r>
              <a:rPr lang="en-US" dirty="0" smtClean="0"/>
              <a:t>document-centered and multi-media</a:t>
            </a:r>
          </a:p>
          <a:p>
            <a:pPr lvl="1"/>
            <a:r>
              <a:rPr lang="en-US" dirty="0" smtClean="0"/>
              <a:t>text, tables, graphics, animation, audio, video</a:t>
            </a:r>
          </a:p>
          <a:p>
            <a:pPr lvl="1"/>
            <a:r>
              <a:rPr lang="en-US" dirty="0" smtClean="0"/>
              <a:t>main objective of web applications is to communicate content</a:t>
            </a:r>
          </a:p>
          <a:p>
            <a:pPr lvl="1"/>
            <a:r>
              <a:rPr lang="en-US" dirty="0" smtClean="0"/>
              <a:t>high usability demands</a:t>
            </a:r>
          </a:p>
          <a:p>
            <a:r>
              <a:rPr lang="en-US" dirty="0" smtClean="0"/>
              <a:t>high quality demands</a:t>
            </a:r>
          </a:p>
          <a:p>
            <a:pPr lvl="1"/>
            <a:r>
              <a:rPr lang="en-US" dirty="0" smtClean="0"/>
              <a:t>actuality, preciseness, correctness, reliability, size</a:t>
            </a:r>
          </a:p>
          <a:p>
            <a:pPr lvl="1"/>
            <a:r>
              <a:rPr lang="en-US" dirty="0" smtClean="0"/>
              <a:t>e-shopping: information about price, availability of products</a:t>
            </a:r>
          </a:p>
          <a:p>
            <a:pPr lvl="1"/>
            <a:r>
              <a:rPr lang="en-US" dirty="0" smtClean="0"/>
              <a:t>quality is critical factor for acceptance of web applications</a:t>
            </a:r>
            <a:endParaRPr lang="el-GR" dirty="0"/>
          </a:p>
        </p:txBody>
      </p:sp>
      <p:sp>
        <p:nvSpPr>
          <p:cNvPr id="4" name="Έλλειψη 3"/>
          <p:cNvSpPr/>
          <p:nvPr/>
        </p:nvSpPr>
        <p:spPr>
          <a:xfrm>
            <a:off x="9683262" y="1690688"/>
            <a:ext cx="2414954" cy="1617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Presentation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Hypertext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ontent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Web Applications: </a:t>
            </a:r>
            <a:br>
              <a:rPr lang="en-US" dirty="0" smtClean="0"/>
            </a:br>
            <a:r>
              <a:rPr lang="en-US" dirty="0" smtClean="0"/>
              <a:t>                                                                       Hypertext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non-linearity </a:t>
            </a:r>
          </a:p>
          <a:p>
            <a:pPr lvl="1"/>
            <a:r>
              <a:rPr lang="en-US" dirty="0" smtClean="0"/>
              <a:t>main distinction to traditional software systems</a:t>
            </a:r>
          </a:p>
          <a:p>
            <a:pPr lvl="2"/>
            <a:r>
              <a:rPr lang="en-US" dirty="0" smtClean="0"/>
              <a:t>systematic reading (“browsing, query, guided tour”)</a:t>
            </a:r>
          </a:p>
          <a:p>
            <a:pPr lvl="1"/>
            <a:r>
              <a:rPr lang="en-US" dirty="0" smtClean="0"/>
              <a:t>navigation in information space depends on interest and previous knowledge of user</a:t>
            </a:r>
          </a:p>
          <a:p>
            <a:pPr lvl="1"/>
            <a:r>
              <a:rPr lang="en-US" dirty="0" smtClean="0"/>
              <a:t>great challenge for web application authors</a:t>
            </a:r>
          </a:p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disorientation: loss of sense of locality and direction</a:t>
            </a:r>
          </a:p>
          <a:p>
            <a:pPr lvl="1"/>
            <a:r>
              <a:rPr lang="en-US" dirty="0" smtClean="0"/>
              <a:t>cognitive overload for users</a:t>
            </a:r>
            <a:endParaRPr lang="el-GR" dirty="0"/>
          </a:p>
        </p:txBody>
      </p:sp>
      <p:sp>
        <p:nvSpPr>
          <p:cNvPr id="4" name="Έλλειψη 3"/>
          <p:cNvSpPr/>
          <p:nvPr/>
        </p:nvSpPr>
        <p:spPr>
          <a:xfrm>
            <a:off x="9777046" y="1444503"/>
            <a:ext cx="2414954" cy="1617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Presentation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Hypertext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ontent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Web Applications: </a:t>
            </a:r>
            <a:br>
              <a:rPr lang="en-US" dirty="0" smtClean="0"/>
            </a:br>
            <a:r>
              <a:rPr lang="en-US" dirty="0" smtClean="0"/>
              <a:t>                                                                   Presentation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aesthetics</a:t>
            </a:r>
          </a:p>
          <a:p>
            <a:pPr lvl="1"/>
            <a:r>
              <a:rPr lang="en-US" dirty="0" smtClean="0"/>
              <a:t>look and feel</a:t>
            </a:r>
          </a:p>
          <a:p>
            <a:pPr lvl="1"/>
            <a:r>
              <a:rPr lang="en-US" dirty="0" smtClean="0"/>
              <a:t>depending on current fashion</a:t>
            </a:r>
          </a:p>
          <a:p>
            <a:r>
              <a:rPr lang="en-US" dirty="0" smtClean="0"/>
              <a:t>self-explanatory</a:t>
            </a:r>
          </a:p>
          <a:p>
            <a:pPr lvl="1"/>
            <a:r>
              <a:rPr lang="en-US" dirty="0" smtClean="0"/>
              <a:t>intuitive use without reading any documentation</a:t>
            </a:r>
          </a:p>
          <a:p>
            <a:pPr lvl="1"/>
            <a:r>
              <a:rPr lang="en-US" dirty="0" smtClean="0"/>
              <a:t>uniform application logics</a:t>
            </a:r>
            <a:endParaRPr lang="el-GR" dirty="0"/>
          </a:p>
        </p:txBody>
      </p:sp>
      <p:sp>
        <p:nvSpPr>
          <p:cNvPr id="4" name="Έλλειψη 3"/>
          <p:cNvSpPr/>
          <p:nvPr/>
        </p:nvSpPr>
        <p:spPr>
          <a:xfrm>
            <a:off x="9683262" y="1690688"/>
            <a:ext cx="2414954" cy="1617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Presentation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Hypertext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ontent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Web Applications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307" y="1453660"/>
            <a:ext cx="8831385" cy="529883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Web Applications: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spontaneity</a:t>
            </a:r>
          </a:p>
          <a:p>
            <a:pPr lvl="1"/>
            <a:r>
              <a:rPr lang="en-US" dirty="0" smtClean="0"/>
              <a:t>users come and go ..</a:t>
            </a:r>
          </a:p>
          <a:p>
            <a:pPr lvl="1"/>
            <a:r>
              <a:rPr lang="en-US" dirty="0" smtClean="0"/>
              <a:t>unknown number of users</a:t>
            </a:r>
          </a:p>
          <a:p>
            <a:pPr lvl="1"/>
            <a:r>
              <a:rPr lang="en-US" dirty="0" smtClean="0"/>
              <a:t>scalability important issue</a:t>
            </a:r>
          </a:p>
          <a:p>
            <a:r>
              <a:rPr lang="en-US" dirty="0" err="1" smtClean="0"/>
              <a:t>multiculturality</a:t>
            </a:r>
            <a:endParaRPr lang="en-US" dirty="0" smtClean="0"/>
          </a:p>
          <a:p>
            <a:pPr lvl="1"/>
            <a:r>
              <a:rPr lang="en-US" dirty="0" smtClean="0"/>
              <a:t>anonymous type of user</a:t>
            </a:r>
          </a:p>
          <a:p>
            <a:pPr lvl="1"/>
            <a:r>
              <a:rPr lang="en-US" dirty="0" smtClean="0"/>
              <a:t>limited knowledge about previous knowledge, handicaps, preferences of users</a:t>
            </a:r>
          </a:p>
          <a:p>
            <a:pPr lvl="1"/>
            <a:r>
              <a:rPr lang="en-US" dirty="0" smtClean="0"/>
              <a:t>desired adaptation of content and presentation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459" y="1229579"/>
            <a:ext cx="3914775" cy="16478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Web Applications: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quality of service</a:t>
            </a:r>
          </a:p>
          <a:p>
            <a:pPr lvl="1"/>
            <a:r>
              <a:rPr lang="en-US" dirty="0" smtClean="0"/>
              <a:t>unknown network characteristics (e.g., bandwidth, reliability)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 platform delivery</a:t>
            </a:r>
          </a:p>
          <a:p>
            <a:pPr lvl="1"/>
            <a:r>
              <a:rPr lang="en-US" dirty="0" smtClean="0"/>
              <a:t>different types of devices (PC, tablet, mobile phone)</a:t>
            </a:r>
          </a:p>
          <a:p>
            <a:pPr lvl="1"/>
            <a:r>
              <a:rPr lang="en-US" dirty="0" smtClean="0"/>
              <a:t>different versions of browsers</a:t>
            </a:r>
          </a:p>
          <a:p>
            <a:pPr lvl="1"/>
            <a:r>
              <a:rPr lang="en-US" dirty="0" smtClean="0"/>
              <a:t>different degree of functionality, performance, display size, …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177" y="1378194"/>
            <a:ext cx="373380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</a:t>
            </a:r>
          </a:p>
          <a:p>
            <a:r>
              <a:rPr lang="en-US" dirty="0" smtClean="0"/>
              <a:t>Information</a:t>
            </a:r>
          </a:p>
          <a:p>
            <a:r>
              <a:rPr lang="en-US" dirty="0" smtClean="0"/>
              <a:t>Announcement</a:t>
            </a:r>
          </a:p>
          <a:p>
            <a:r>
              <a:rPr lang="en-US" dirty="0" smtClean="0"/>
              <a:t>Computation</a:t>
            </a:r>
          </a:p>
          <a:p>
            <a:r>
              <a:rPr lang="en-US" dirty="0" smtClean="0"/>
              <a:t>Mixed</a:t>
            </a:r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Web Applications: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place and time of access</a:t>
            </a:r>
          </a:p>
          <a:p>
            <a:endParaRPr lang="el-GR" dirty="0" smtClean="0"/>
          </a:p>
          <a:p>
            <a:r>
              <a:rPr lang="en-US" dirty="0" err="1" smtClean="0"/>
              <a:t>globality</a:t>
            </a:r>
            <a:endParaRPr lang="en-US" dirty="0" smtClean="0"/>
          </a:p>
          <a:p>
            <a:pPr lvl="1"/>
            <a:r>
              <a:rPr lang="en-US" dirty="0" smtClean="0"/>
              <a:t>internationalization of web applications</a:t>
            </a:r>
            <a:endParaRPr lang="el-GR" dirty="0" smtClean="0"/>
          </a:p>
          <a:p>
            <a:pPr lvl="2"/>
            <a:r>
              <a:rPr lang="en-US" dirty="0" smtClean="0"/>
              <a:t>regional, cultural, linguistic differences have to be taken into account</a:t>
            </a:r>
          </a:p>
          <a:p>
            <a:pPr lvl="1"/>
            <a:r>
              <a:rPr lang="en-US" dirty="0" smtClean="0"/>
              <a:t>demands on security </a:t>
            </a:r>
            <a:endParaRPr lang="el-GR" dirty="0" smtClean="0"/>
          </a:p>
          <a:p>
            <a:pPr lvl="2"/>
            <a:r>
              <a:rPr lang="en-US" dirty="0" smtClean="0"/>
              <a:t>prevent access to private or confidential data</a:t>
            </a:r>
            <a:endParaRPr lang="el-GR" dirty="0" smtClean="0"/>
          </a:p>
          <a:p>
            <a:endParaRPr lang="en-US" dirty="0" smtClean="0"/>
          </a:p>
          <a:p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instant delivery mechanism (also in case of partial realizations)</a:t>
            </a:r>
          </a:p>
          <a:p>
            <a:pPr lvl="1"/>
            <a:r>
              <a:rPr lang="en-US" dirty="0" smtClean="0"/>
              <a:t>permanent (24/7)</a:t>
            </a:r>
          </a:p>
          <a:p>
            <a:pPr lvl="1"/>
            <a:r>
              <a:rPr lang="en-US" dirty="0" smtClean="0"/>
              <a:t>time-dependent services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381" y="1132742"/>
            <a:ext cx="3762375" cy="163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Web Applications: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 disciplinary</a:t>
            </a:r>
          </a:p>
          <a:p>
            <a:pPr lvl="1"/>
            <a:r>
              <a:rPr lang="en-US" dirty="0" smtClean="0"/>
              <a:t>mixture of </a:t>
            </a:r>
          </a:p>
          <a:p>
            <a:pPr lvl="2"/>
            <a:r>
              <a:rPr lang="en-US" dirty="0" smtClean="0"/>
              <a:t>print publishing and software development</a:t>
            </a:r>
          </a:p>
          <a:p>
            <a:pPr lvl="2"/>
            <a:r>
              <a:rPr lang="en-US" dirty="0" smtClean="0"/>
              <a:t>marketing and computer science</a:t>
            </a:r>
          </a:p>
          <a:p>
            <a:pPr lvl="2"/>
            <a:r>
              <a:rPr lang="en-US" dirty="0" smtClean="0"/>
              <a:t>art and technology</a:t>
            </a:r>
          </a:p>
          <a:p>
            <a:pPr lvl="1"/>
            <a:r>
              <a:rPr lang="en-US" dirty="0" smtClean="0"/>
              <a:t>IT-experts, hypertext experts, UI designer, domain experts, …</a:t>
            </a:r>
            <a:endParaRPr lang="el-GR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young average age of developers</a:t>
            </a:r>
          </a:p>
          <a:p>
            <a:pPr lvl="1"/>
            <a:r>
              <a:rPr lang="en-US" dirty="0" smtClean="0"/>
              <a:t>“technology freak”, “nerd”</a:t>
            </a:r>
            <a:endParaRPr lang="el-GR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community development</a:t>
            </a:r>
            <a:endParaRPr lang="el-GR" dirty="0" smtClean="0"/>
          </a:p>
          <a:p>
            <a:pPr lvl="1"/>
            <a:r>
              <a:rPr lang="en-US" dirty="0" smtClean="0"/>
              <a:t>open source</a:t>
            </a:r>
            <a:endParaRPr lang="el-GR" dirty="0" smtClean="0"/>
          </a:p>
          <a:p>
            <a:pPr lvl="1"/>
            <a:r>
              <a:rPr lang="en-US" dirty="0" smtClean="0"/>
              <a:t>open content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387" y="1354748"/>
            <a:ext cx="401002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Web Applications: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inhomogeneity</a:t>
            </a:r>
          </a:p>
          <a:p>
            <a:pPr lvl="1"/>
            <a:r>
              <a:rPr lang="en-US" dirty="0" smtClean="0"/>
              <a:t>two essential components </a:t>
            </a:r>
          </a:p>
          <a:p>
            <a:pPr lvl="2"/>
            <a:r>
              <a:rPr lang="en-US" dirty="0" smtClean="0"/>
              <a:t>Web server (under control of developer)</a:t>
            </a:r>
          </a:p>
          <a:p>
            <a:pPr lvl="2"/>
            <a:r>
              <a:rPr lang="en-US" dirty="0" smtClean="0"/>
              <a:t>Web browser (out of control of developer)</a:t>
            </a:r>
            <a:endParaRPr lang="el-GR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immaturity</a:t>
            </a:r>
          </a:p>
          <a:p>
            <a:pPr lvl="1"/>
            <a:r>
              <a:rPr lang="en-US" dirty="0" smtClean="0"/>
              <a:t>“buggy” components due to time-to-market pressure</a:t>
            </a:r>
          </a:p>
          <a:p>
            <a:pPr lvl="1"/>
            <a:r>
              <a:rPr lang="en-US" dirty="0" smtClean="0"/>
              <a:t>continuous evolution of base technology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487" y="1277449"/>
            <a:ext cx="3933825" cy="141922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7866185" y="1690688"/>
            <a:ext cx="363415" cy="419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Web Applications: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changing requirements</a:t>
            </a:r>
          </a:p>
          <a:p>
            <a:pPr lvl="1"/>
            <a:r>
              <a:rPr lang="en-US" dirty="0" smtClean="0"/>
              <a:t>changing context</a:t>
            </a:r>
          </a:p>
          <a:p>
            <a:pPr lvl="1"/>
            <a:r>
              <a:rPr lang="en-US" dirty="0" smtClean="0"/>
              <a:t>requires agile, light-weight processes</a:t>
            </a:r>
            <a:endParaRPr lang="el-GR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of development of parts of web applications</a:t>
            </a:r>
          </a:p>
          <a:p>
            <a:pPr lvl="1"/>
            <a:r>
              <a:rPr lang="en-US" dirty="0" smtClean="0"/>
              <a:t>of development steps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130" y="1218833"/>
            <a:ext cx="3667125" cy="14192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Web Applications: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integration</a:t>
            </a:r>
          </a:p>
          <a:p>
            <a:pPr lvl="1"/>
            <a:r>
              <a:rPr lang="en-US" dirty="0" smtClean="0"/>
              <a:t>add web access to legacy systems</a:t>
            </a:r>
            <a:endParaRPr lang="el-GR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external integration</a:t>
            </a:r>
          </a:p>
          <a:p>
            <a:pPr lvl="1"/>
            <a:r>
              <a:rPr lang="en-US" dirty="0" smtClean="0"/>
              <a:t>of content and services of external web applications (“web services”)</a:t>
            </a:r>
            <a:endParaRPr lang="el-GR" dirty="0" smtClean="0"/>
          </a:p>
          <a:p>
            <a:pPr lvl="1"/>
            <a:r>
              <a:rPr lang="en-US" dirty="0" smtClean="0"/>
              <a:t>similarity to integration of heterogeneous database systems, but</a:t>
            </a:r>
          </a:p>
          <a:p>
            <a:pPr lvl="2"/>
            <a:r>
              <a:rPr lang="en-US" dirty="0" smtClean="0"/>
              <a:t>high autonomy of sources w.r.t. to availability and change</a:t>
            </a:r>
          </a:p>
          <a:p>
            <a:pPr lvl="2"/>
            <a:r>
              <a:rPr lang="en-US" dirty="0" smtClean="0"/>
              <a:t>few detailed information about sources</a:t>
            </a:r>
          </a:p>
          <a:p>
            <a:pPr lvl="2"/>
            <a:r>
              <a:rPr lang="en-US" dirty="0" smtClean="0"/>
              <a:t>heterogeneity on different levels (data, schema, data model)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1304192"/>
            <a:ext cx="36957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Web Applications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307" y="1453660"/>
            <a:ext cx="8831385" cy="5298831"/>
          </a:xfrm>
          <a:prstGeom prst="rect">
            <a:avLst/>
          </a:prstGeom>
        </p:spPr>
      </p:pic>
      <p:sp>
        <p:nvSpPr>
          <p:cNvPr id="3" name="Έλλειψη 2"/>
          <p:cNvSpPr/>
          <p:nvPr/>
        </p:nvSpPr>
        <p:spPr>
          <a:xfrm>
            <a:off x="4114800" y="2157046"/>
            <a:ext cx="2274277" cy="8557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Web Applications: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continuous change</a:t>
            </a:r>
            <a:endParaRPr lang="el-GR" dirty="0" smtClean="0"/>
          </a:p>
          <a:p>
            <a:pPr lvl="1"/>
            <a:r>
              <a:rPr lang="en-US" dirty="0" smtClean="0"/>
              <a:t>permanent evolution</a:t>
            </a:r>
          </a:p>
          <a:p>
            <a:pPr lvl="2"/>
            <a:r>
              <a:rPr lang="en-US" dirty="0" smtClean="0"/>
              <a:t>changing requirements and contexts</a:t>
            </a:r>
          </a:p>
          <a:p>
            <a:pPr lvl="2"/>
            <a:r>
              <a:rPr lang="en-US" dirty="0" smtClean="0"/>
              <a:t>change of characteristics product, use, or development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competitive pressure</a:t>
            </a:r>
          </a:p>
          <a:p>
            <a:pPr marL="457200" lvl="1" indent="0">
              <a:buNone/>
            </a:pPr>
            <a:r>
              <a:rPr lang="en-US" dirty="0" smtClean="0"/>
              <a:t>time-to-market</a:t>
            </a:r>
          </a:p>
          <a:p>
            <a:pPr marL="457200" lvl="1" indent="0">
              <a:buNone/>
            </a:pPr>
            <a:r>
              <a:rPr lang="en-US" dirty="0" smtClean="0"/>
              <a:t>necessity of web presence</a:t>
            </a:r>
          </a:p>
          <a:p>
            <a:pPr marL="457200" lvl="1" indent="0">
              <a:buNone/>
            </a:pPr>
            <a:r>
              <a:rPr lang="en-US" dirty="0" smtClean="0"/>
              <a:t>leads to shorter product life cycles</a:t>
            </a:r>
          </a:p>
          <a:p>
            <a:pPr marL="457200" lvl="1" indent="0">
              <a:buNone/>
            </a:pPr>
            <a:r>
              <a:rPr lang="en-US" dirty="0" smtClean="0"/>
              <a:t>leads to shorter development cycles</a:t>
            </a:r>
            <a:endParaRPr lang="el-GR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fast pace</a:t>
            </a:r>
          </a:p>
          <a:p>
            <a:pPr lvl="1"/>
            <a:r>
              <a:rPr lang="en-US" dirty="0" smtClean="0"/>
              <a:t>“either you are fast or irrelevant”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196" y="642938"/>
            <a:ext cx="26289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for Web Application Development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591907"/>
            <a:ext cx="10515600" cy="585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Model-based Development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50" y="1690688"/>
            <a:ext cx="8428900" cy="360191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for Web Application Development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591907"/>
            <a:ext cx="10515600" cy="585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Model-based Development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50" y="1690688"/>
            <a:ext cx="8428900" cy="360191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of Web Applications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498122"/>
            <a:ext cx="10515600" cy="585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Model-based Development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50" y="1690688"/>
            <a:ext cx="8428900" cy="3601915"/>
          </a:xfrm>
          <a:prstGeom prst="rect">
            <a:avLst/>
          </a:prstGeom>
        </p:spPr>
      </p:pic>
      <p:sp>
        <p:nvSpPr>
          <p:cNvPr id="5" name="Θέση περιεχομένου 2"/>
          <p:cNvSpPr txBox="1"/>
          <p:nvPr/>
        </p:nvSpPr>
        <p:spPr>
          <a:xfrm>
            <a:off x="4806463" y="1690688"/>
            <a:ext cx="7145214" cy="21544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Kinds of quality properties</a:t>
            </a:r>
          </a:p>
          <a:p>
            <a:pPr lvl="1"/>
            <a:r>
              <a:rPr lang="en-US" dirty="0" smtClean="0"/>
              <a:t>External</a:t>
            </a:r>
            <a:r>
              <a:rPr lang="el-GR" dirty="0" smtClean="0"/>
              <a:t> </a:t>
            </a:r>
            <a:r>
              <a:rPr lang="en-US" dirty="0" smtClean="0"/>
              <a:t>qualities are visible to the user </a:t>
            </a:r>
          </a:p>
          <a:p>
            <a:pPr lvl="1"/>
            <a:r>
              <a:rPr lang="en-US" dirty="0" smtClean="0"/>
              <a:t>Internal</a:t>
            </a:r>
            <a:r>
              <a:rPr lang="el-GR" dirty="0" smtClean="0"/>
              <a:t> </a:t>
            </a:r>
            <a:r>
              <a:rPr lang="en-US" dirty="0" smtClean="0"/>
              <a:t>qualities are visible to / concerning</a:t>
            </a:r>
            <a:r>
              <a:rPr lang="el-GR" dirty="0" smtClean="0"/>
              <a:t> </a:t>
            </a:r>
            <a:r>
              <a:rPr lang="en-US" dirty="0" smtClean="0"/>
              <a:t>the developer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paradigms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Hypertext + Internet</a:t>
            </a:r>
          </a:p>
          <a:p>
            <a:endParaRPr lang="en-US" dirty="0" smtClean="0"/>
          </a:p>
          <a:p>
            <a:r>
              <a:rPr lang="en-US" dirty="0" smtClean="0"/>
              <a:t>Hypertext: textual documents together with the  ability to interconnect documents by links between them as part of the document contents</a:t>
            </a:r>
          </a:p>
          <a:p>
            <a:endParaRPr lang="en-US" dirty="0" smtClean="0"/>
          </a:p>
          <a:p>
            <a:r>
              <a:rPr lang="en-US" dirty="0" smtClean="0"/>
              <a:t>HTML: </a:t>
            </a:r>
            <a:r>
              <a:rPr lang="en-US" dirty="0" err="1" smtClean="0"/>
              <a:t>HyperText</a:t>
            </a:r>
            <a:r>
              <a:rPr lang="en-US" dirty="0" smtClean="0"/>
              <a:t> Markup Language</a:t>
            </a:r>
          </a:p>
          <a:p>
            <a:r>
              <a:rPr lang="en-US" dirty="0" smtClean="0"/>
              <a:t>HTTP: </a:t>
            </a:r>
            <a:r>
              <a:rPr lang="en-US" dirty="0" err="1" smtClean="0"/>
              <a:t>HyperText</a:t>
            </a:r>
            <a:r>
              <a:rPr lang="en-US" dirty="0" smtClean="0"/>
              <a:t> Transfer Protocol</a:t>
            </a:r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Web Applications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                          </a:t>
            </a:r>
            <a:r>
              <a:rPr lang="en-US" dirty="0" smtClean="0"/>
              <a:t>external qualities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correctness:</a:t>
            </a:r>
          </a:p>
          <a:p>
            <a:pPr lvl="1"/>
            <a:r>
              <a:rPr lang="en-US" dirty="0" smtClean="0"/>
              <a:t>a web application is functionally correct if it behaves according to the specification of the application</a:t>
            </a:r>
            <a:endParaRPr lang="el-GR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reliability:</a:t>
            </a:r>
          </a:p>
          <a:p>
            <a:pPr lvl="1"/>
            <a:r>
              <a:rPr lang="en-US" dirty="0" smtClean="0"/>
              <a:t>the probability that the software will operate as expected</a:t>
            </a:r>
          </a:p>
          <a:p>
            <a:pPr lvl="1"/>
            <a:r>
              <a:rPr lang="en-US" dirty="0" smtClean="0"/>
              <a:t>occurring software errors are not serious</a:t>
            </a:r>
            <a:endParaRPr lang="el-GR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robustness:</a:t>
            </a:r>
          </a:p>
          <a:p>
            <a:pPr lvl="1"/>
            <a:r>
              <a:rPr lang="en-US" dirty="0" smtClean="0"/>
              <a:t>software behaves reasonably even in</a:t>
            </a:r>
            <a:r>
              <a:rPr lang="el-GR" dirty="0" smtClean="0"/>
              <a:t> </a:t>
            </a:r>
            <a:r>
              <a:rPr lang="en-US" dirty="0" smtClean="0"/>
              <a:t>circumstances that were not </a:t>
            </a:r>
            <a:r>
              <a:rPr lang="el-GR" dirty="0" smtClean="0"/>
              <a:t> </a:t>
            </a:r>
            <a:r>
              <a:rPr lang="en-US" dirty="0" smtClean="0"/>
              <a:t>anticipated in the requirements specification</a:t>
            </a:r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Web Applications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                          </a:t>
            </a:r>
            <a:r>
              <a:rPr lang="en-US" dirty="0" smtClean="0"/>
              <a:t>external qualities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actuality:</a:t>
            </a:r>
          </a:p>
          <a:p>
            <a:pPr lvl="1"/>
            <a:r>
              <a:rPr lang="en-US" dirty="0" smtClean="0"/>
              <a:t>actuality </a:t>
            </a:r>
            <a:r>
              <a:rPr lang="en-US" dirty="0"/>
              <a:t>of content must be </a:t>
            </a:r>
            <a:r>
              <a:rPr lang="en-US" dirty="0" smtClean="0"/>
              <a:t>guaranteed</a:t>
            </a:r>
            <a:endParaRPr lang="el-GR" dirty="0" smtClean="0"/>
          </a:p>
          <a:p>
            <a:pPr lvl="1"/>
            <a:endParaRPr lang="en-US" dirty="0"/>
          </a:p>
          <a:p>
            <a:r>
              <a:rPr lang="en-US" dirty="0" smtClean="0"/>
              <a:t>user-friendliness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easy </a:t>
            </a:r>
            <a:r>
              <a:rPr lang="en-US" dirty="0"/>
              <a:t>to use by human (novice / experts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endParaRPr lang="en-US" dirty="0"/>
          </a:p>
          <a:p>
            <a:r>
              <a:rPr lang="en-US" dirty="0" smtClean="0"/>
              <a:t>efficiency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economical </a:t>
            </a:r>
            <a:r>
              <a:rPr lang="en-US" dirty="0"/>
              <a:t>handling of </a:t>
            </a:r>
            <a:r>
              <a:rPr lang="en-US" dirty="0" smtClean="0"/>
              <a:t>resources </a:t>
            </a:r>
            <a:r>
              <a:rPr lang="en-US" dirty="0"/>
              <a:t>(time, storage space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endParaRPr lang="en-US" dirty="0"/>
          </a:p>
          <a:p>
            <a:r>
              <a:rPr lang="en-US" dirty="0" smtClean="0"/>
              <a:t>security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system </a:t>
            </a:r>
            <a:r>
              <a:rPr lang="en-US" dirty="0"/>
              <a:t>is protected </a:t>
            </a:r>
            <a:r>
              <a:rPr lang="en-US" dirty="0" smtClean="0"/>
              <a:t>from </a:t>
            </a:r>
            <a:r>
              <a:rPr lang="en-US" dirty="0"/>
              <a:t>unauthorized access</a:t>
            </a:r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Web Applications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                          </a:t>
            </a:r>
            <a:r>
              <a:rPr lang="en-US" dirty="0" smtClean="0"/>
              <a:t>internal qualities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portability: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web application is portable if </a:t>
            </a:r>
            <a:r>
              <a:rPr lang="en-US" dirty="0" smtClean="0"/>
              <a:t>it can </a:t>
            </a:r>
            <a:r>
              <a:rPr lang="en-US" dirty="0"/>
              <a:t>run in different </a:t>
            </a:r>
            <a:r>
              <a:rPr lang="en-US" dirty="0" smtClean="0"/>
              <a:t>environments</a:t>
            </a:r>
          </a:p>
          <a:p>
            <a:pPr lvl="1"/>
            <a:endParaRPr lang="en-US" dirty="0"/>
          </a:p>
          <a:p>
            <a:r>
              <a:rPr lang="en-US" dirty="0" smtClean="0"/>
              <a:t>interoperability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refers </a:t>
            </a:r>
            <a:r>
              <a:rPr lang="en-US" dirty="0"/>
              <a:t>to the ability of the web </a:t>
            </a:r>
            <a:r>
              <a:rPr lang="en-US" dirty="0" smtClean="0"/>
              <a:t>application </a:t>
            </a:r>
            <a:r>
              <a:rPr lang="en-US" dirty="0"/>
              <a:t>to coexist and cooperate </a:t>
            </a:r>
            <a:r>
              <a:rPr lang="en-US" dirty="0" smtClean="0"/>
              <a:t>with </a:t>
            </a:r>
            <a:r>
              <a:rPr lang="en-US" dirty="0"/>
              <a:t>other </a:t>
            </a:r>
            <a:r>
              <a:rPr lang="en-US" dirty="0" smtClean="0"/>
              <a:t>systems</a:t>
            </a:r>
          </a:p>
          <a:p>
            <a:pPr lvl="1"/>
            <a:endParaRPr lang="en-US" dirty="0"/>
          </a:p>
          <a:p>
            <a:r>
              <a:rPr lang="en-US" dirty="0" smtClean="0"/>
              <a:t>maintainability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modify a web application after it has been deployed</a:t>
            </a:r>
          </a:p>
          <a:p>
            <a:pPr lvl="2"/>
            <a:r>
              <a:rPr lang="en-US" dirty="0" smtClean="0"/>
              <a:t>correct </a:t>
            </a:r>
            <a:r>
              <a:rPr lang="en-US" dirty="0"/>
              <a:t>errors</a:t>
            </a:r>
          </a:p>
          <a:p>
            <a:pPr lvl="2"/>
            <a:r>
              <a:rPr lang="en-US" dirty="0" smtClean="0"/>
              <a:t>extend </a:t>
            </a:r>
            <a:r>
              <a:rPr lang="en-US" dirty="0"/>
              <a:t>the web application</a:t>
            </a: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Web Applications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                          </a:t>
            </a:r>
            <a:r>
              <a:rPr lang="en-US" dirty="0" smtClean="0"/>
              <a:t>Compromise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885586" y="4960307"/>
            <a:ext cx="3089295" cy="1216655"/>
          </a:xfrm>
        </p:spPr>
        <p:txBody>
          <a:bodyPr>
            <a:normAutofit/>
          </a:bodyPr>
          <a:lstStyle/>
          <a:p>
            <a:r>
              <a:rPr lang="en-US" dirty="0" smtClean="0"/>
              <a:t>Choose/design your own solution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69" y="1690688"/>
            <a:ext cx="7477449" cy="463391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86195" cy="1325889"/>
          </a:xfrm>
        </p:spPr>
        <p:txBody>
          <a:bodyPr/>
          <a:lstStyle/>
          <a:p>
            <a:r>
              <a:rPr lang="en-US" dirty="0"/>
              <a:t>Navigation in Web </a:t>
            </a:r>
            <a:r>
              <a:rPr lang="en-US" dirty="0" smtClean="0"/>
              <a:t>Applications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Broken or wrong links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273" y="97169"/>
            <a:ext cx="5595947" cy="6389790"/>
          </a:xfrm>
          <a:prstGeom prst="rect">
            <a:avLst/>
          </a:prstGeom>
        </p:spPr>
      </p:pic>
      <p:sp>
        <p:nvSpPr>
          <p:cNvPr id="5" name="Έλλειψη 4"/>
          <p:cNvSpPr/>
          <p:nvPr/>
        </p:nvSpPr>
        <p:spPr>
          <a:xfrm>
            <a:off x="9068844" y="3845490"/>
            <a:ext cx="651353" cy="3757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Web Applications: </a:t>
            </a:r>
            <a:br>
              <a:rPr lang="en-US" dirty="0"/>
            </a:br>
            <a:r>
              <a:rPr lang="en-US" dirty="0" smtClean="0"/>
              <a:t>                                                   today’s </a:t>
            </a:r>
            <a:r>
              <a:rPr lang="en-US" dirty="0"/>
              <a:t>approach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ad-hoc development</a:t>
            </a:r>
          </a:p>
          <a:p>
            <a:r>
              <a:rPr lang="en-US" dirty="0" smtClean="0"/>
              <a:t>based </a:t>
            </a:r>
            <a:r>
              <a:rPr lang="en-US" dirty="0"/>
              <a:t>on knowledge, experiences and practices of </a:t>
            </a:r>
            <a:r>
              <a:rPr lang="en-US" dirty="0" smtClean="0"/>
              <a:t>individual  developers</a:t>
            </a:r>
            <a:endParaRPr lang="en-US" dirty="0"/>
          </a:p>
          <a:p>
            <a:r>
              <a:rPr lang="en-US" dirty="0" smtClean="0"/>
              <a:t>reuse </a:t>
            </a:r>
            <a:r>
              <a:rPr lang="en-US" dirty="0"/>
              <a:t>of existing applications by “</a:t>
            </a:r>
            <a:r>
              <a:rPr lang="en-US" dirty="0" err="1" smtClean="0"/>
              <a:t>copy&amp;paste</a:t>
            </a:r>
            <a:r>
              <a:rPr lang="en-US" dirty="0" smtClean="0"/>
              <a:t>” approach</a:t>
            </a:r>
            <a:endParaRPr lang="en-US" dirty="0"/>
          </a:p>
          <a:p>
            <a:r>
              <a:rPr lang="en-US" dirty="0" smtClean="0"/>
              <a:t>insufficient </a:t>
            </a:r>
            <a:r>
              <a:rPr lang="en-US" dirty="0"/>
              <a:t>documentation of design decisions</a:t>
            </a:r>
          </a:p>
          <a:p>
            <a:r>
              <a:rPr lang="en-US" dirty="0" smtClean="0"/>
              <a:t>isolated </a:t>
            </a:r>
            <a:r>
              <a:rPr lang="en-US" dirty="0"/>
              <a:t>activity: no “design for change”</a:t>
            </a:r>
          </a:p>
          <a:p>
            <a:r>
              <a:rPr lang="en-US" dirty="0" smtClean="0"/>
              <a:t>missing </a:t>
            </a:r>
            <a:r>
              <a:rPr lang="en-US" dirty="0"/>
              <a:t>methodical approach</a:t>
            </a:r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Quality Deficiencies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document-centered view</a:t>
            </a:r>
          </a:p>
          <a:p>
            <a:pPr lvl="1"/>
            <a:r>
              <a:rPr lang="en-US" dirty="0" smtClean="0"/>
              <a:t>development </a:t>
            </a:r>
            <a:r>
              <a:rPr lang="en-US" dirty="0"/>
              <a:t>of web applications seen as editorial activity: </a:t>
            </a:r>
            <a:r>
              <a:rPr lang="en-US" dirty="0" smtClean="0"/>
              <a:t>“ </a:t>
            </a:r>
            <a:r>
              <a:rPr lang="en-US" dirty="0"/>
              <a:t>(textual) web pages, links and use of graphics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/>
              <a:t>misconception that web applications are </a:t>
            </a:r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due </a:t>
            </a:r>
            <a:r>
              <a:rPr lang="en-US" dirty="0"/>
              <a:t>to availability of tools like HTML-editors and form </a:t>
            </a:r>
            <a:r>
              <a:rPr lang="en-US" dirty="0" smtClean="0"/>
              <a:t>generators</a:t>
            </a:r>
            <a:endParaRPr lang="en-US" dirty="0"/>
          </a:p>
          <a:p>
            <a:r>
              <a:rPr lang="en-US" dirty="0"/>
              <a:t>no use of know-how of relevant disciplines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use of software engineering know-how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use of hypermedia or HCI (Human Computer </a:t>
            </a:r>
            <a:r>
              <a:rPr lang="en-US" dirty="0" smtClean="0"/>
              <a:t>Interaction</a:t>
            </a:r>
            <a:r>
              <a:rPr lang="en-US" dirty="0"/>
              <a:t>) know-how</a:t>
            </a:r>
            <a:endParaRPr lang="el-G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Web </a:t>
            </a:r>
            <a:r>
              <a:rPr lang="en-US" sz="8000" dirty="0" smtClean="0"/>
              <a:t>Crisis</a:t>
            </a:r>
            <a:endParaRPr lang="el-GR" sz="80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886493"/>
          </a:xfrm>
        </p:spPr>
        <p:txBody>
          <a:bodyPr>
            <a:normAutofit/>
          </a:bodyPr>
          <a:lstStyle/>
          <a:p>
            <a:r>
              <a:rPr lang="en-US" dirty="0"/>
              <a:t>• comparable to software crisis at the end of the 60’ies</a:t>
            </a:r>
          </a:p>
          <a:p>
            <a:r>
              <a:rPr lang="en-US" dirty="0"/>
              <a:t>• lead to origin of “software engineering” </a:t>
            </a:r>
            <a:r>
              <a:rPr lang="en-US" dirty="0" smtClean="0"/>
              <a:t>discipline</a:t>
            </a:r>
          </a:p>
          <a:p>
            <a:endParaRPr lang="en-US" dirty="0"/>
          </a:p>
          <a:p>
            <a:r>
              <a:rPr lang="en-US" dirty="0"/>
              <a:t>• “web engineering” is needed!</a:t>
            </a:r>
            <a:endParaRPr lang="el-G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to software systems</a:t>
            </a:r>
            <a:r>
              <a:rPr lang="en-US" dirty="0" smtClean="0"/>
              <a:t>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differences of general software </a:t>
            </a:r>
            <a:r>
              <a:rPr lang="en-US" dirty="0" smtClean="0"/>
              <a:t>systems </a:t>
            </a:r>
            <a:r>
              <a:rPr lang="en-US" dirty="0"/>
              <a:t>and web applications?</a:t>
            </a:r>
          </a:p>
          <a:p>
            <a:r>
              <a:rPr lang="en-US" dirty="0" smtClean="0"/>
              <a:t>Can </a:t>
            </a:r>
            <a:r>
              <a:rPr lang="en-US" dirty="0"/>
              <a:t>we use the same techniques to develop web </a:t>
            </a:r>
            <a:r>
              <a:rPr lang="en-US" dirty="0" smtClean="0"/>
              <a:t>applications </a:t>
            </a:r>
            <a:r>
              <a:rPr lang="en-US" dirty="0"/>
              <a:t>as we are using for developing </a:t>
            </a:r>
            <a:r>
              <a:rPr lang="en-US" dirty="0" smtClean="0"/>
              <a:t>software </a:t>
            </a:r>
            <a:r>
              <a:rPr lang="en-US" dirty="0"/>
              <a:t>systems in general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Web </a:t>
            </a:r>
            <a:r>
              <a:rPr lang="en-US" sz="4400" dirty="0"/>
              <a:t>Engineering </a:t>
            </a:r>
            <a:r>
              <a:rPr lang="en-US" sz="4400" dirty="0" smtClean="0"/>
              <a:t>=? </a:t>
            </a:r>
            <a:r>
              <a:rPr lang="en-US" sz="4400" dirty="0"/>
              <a:t>Software Engineering</a:t>
            </a:r>
            <a:endParaRPr lang="el-GR" sz="4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to software systems?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 What are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</a:t>
            </a:r>
            <a:r>
              <a:rPr lang="en-US" dirty="0" smtClean="0"/>
              <a:t> of </a:t>
            </a:r>
            <a:r>
              <a:rPr lang="en-US" dirty="0"/>
              <a:t>general software </a:t>
            </a:r>
            <a:r>
              <a:rPr lang="en-US" dirty="0" smtClean="0"/>
              <a:t> systems </a:t>
            </a:r>
            <a:r>
              <a:rPr lang="en-US" dirty="0"/>
              <a:t>and web applications?</a:t>
            </a:r>
          </a:p>
          <a:p>
            <a:r>
              <a:rPr lang="en-US" dirty="0" smtClean="0"/>
              <a:t>Can </a:t>
            </a:r>
            <a:r>
              <a:rPr lang="en-US" dirty="0"/>
              <a:t>we use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en-US" dirty="0" smtClean="0"/>
              <a:t> techniques </a:t>
            </a:r>
            <a:r>
              <a:rPr lang="en-US" dirty="0"/>
              <a:t>to develop web </a:t>
            </a:r>
            <a:r>
              <a:rPr lang="en-US" dirty="0" smtClean="0"/>
              <a:t>applications </a:t>
            </a:r>
            <a:r>
              <a:rPr lang="en-US" dirty="0"/>
              <a:t>as we are using for developing </a:t>
            </a:r>
            <a:r>
              <a:rPr lang="en-US" dirty="0" smtClean="0"/>
              <a:t>software </a:t>
            </a:r>
            <a:r>
              <a:rPr lang="en-US" dirty="0"/>
              <a:t>systems in general?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Architecture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1690688"/>
            <a:ext cx="7181850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95598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</a:t>
            </a:r>
            <a:r>
              <a:rPr lang="en-US" dirty="0" smtClean="0"/>
              <a:t>(WE</a:t>
            </a:r>
            <a:r>
              <a:rPr lang="en-US" dirty="0"/>
              <a:t>) applies sound scientific, </a:t>
            </a:r>
            <a:br>
              <a:rPr lang="en-US" dirty="0"/>
            </a:br>
            <a:r>
              <a:rPr lang="en-US" dirty="0"/>
              <a:t>engineering, and management principles and </a:t>
            </a:r>
            <a:br>
              <a:rPr lang="en-US" dirty="0"/>
            </a:br>
            <a:r>
              <a:rPr lang="en-US" dirty="0"/>
              <a:t>disciplined and systematic approaches to the </a:t>
            </a:r>
            <a:br>
              <a:rPr lang="en-US" dirty="0"/>
            </a:br>
            <a:r>
              <a:rPr lang="en-US" dirty="0"/>
              <a:t>successful development, deployment, and </a:t>
            </a:r>
            <a:br>
              <a:rPr lang="en-US" dirty="0"/>
            </a:br>
            <a:r>
              <a:rPr lang="en-US" dirty="0"/>
              <a:t>maintenance of high-quality Web-based systems </a:t>
            </a:r>
            <a:br>
              <a:rPr lang="en-US" dirty="0"/>
            </a:br>
            <a:r>
              <a:rPr lang="en-US" dirty="0"/>
              <a:t>and applications.</a:t>
            </a:r>
            <a:endParaRPr lang="el-G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61995" y="227475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 Applications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Web Services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Web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1969: ARPA (Advanced Research Projects Agency)</a:t>
            </a:r>
          </a:p>
          <a:p>
            <a:pPr lvl="1"/>
            <a:r>
              <a:rPr lang="en-US" dirty="0" smtClean="0"/>
              <a:t>First small network: Stanford Research Institute, UCLA, UC Santa, Barbara, Univ. of Utah</a:t>
            </a:r>
          </a:p>
          <a:p>
            <a:pPr lvl="1"/>
            <a:r>
              <a:rPr lang="en-US" dirty="0" smtClean="0"/>
              <a:t>TCP (Transmission Control Protocol)</a:t>
            </a:r>
          </a:p>
          <a:p>
            <a:pPr lvl="1"/>
            <a:r>
              <a:rPr lang="en-US" dirty="0" smtClean="0"/>
              <a:t>IP (Internet Protocol)</a:t>
            </a:r>
          </a:p>
          <a:p>
            <a:r>
              <a:rPr lang="en-US" dirty="0" smtClean="0"/>
              <a:t>1972: Telnet protocol</a:t>
            </a:r>
          </a:p>
          <a:p>
            <a:r>
              <a:rPr lang="en-US" dirty="0" smtClean="0"/>
              <a:t>1973: SMTP (Simple Mail Transfer Protocol)</a:t>
            </a:r>
          </a:p>
          <a:p>
            <a:r>
              <a:rPr lang="en-US" dirty="0" smtClean="0"/>
              <a:t>1973: FTP (File Transfer Protocol)</a:t>
            </a:r>
          </a:p>
          <a:p>
            <a:r>
              <a:rPr lang="en-US" dirty="0" smtClean="0"/>
              <a:t>1989: T. Berners-Lee et al.: Word Wide Web (WWW)</a:t>
            </a:r>
          </a:p>
          <a:p>
            <a:r>
              <a:rPr lang="en-US" dirty="0" smtClean="0"/>
              <a:t>1994: W3C (World Wide Web Consortium) </a:t>
            </a:r>
          </a:p>
          <a:p>
            <a:r>
              <a:rPr lang="en-US" dirty="0" smtClean="0"/>
              <a:t>1996: HTTP (</a:t>
            </a:r>
            <a:r>
              <a:rPr lang="en-US" dirty="0" err="1" smtClean="0"/>
              <a:t>HyperText</a:t>
            </a:r>
            <a:r>
              <a:rPr lang="en-US" dirty="0" smtClean="0"/>
              <a:t> Transfer Protocol)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Stack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570" y="1027906"/>
            <a:ext cx="6860564" cy="56439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Wide Web Consortium (W3C)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 consortium where member organizations, a full-time staff, and the public work together to develop Web standards</a:t>
            </a:r>
          </a:p>
          <a:p>
            <a:r>
              <a:rPr lang="en-US" dirty="0" smtClean="0"/>
              <a:t>http://www.w3.org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W3C's mission:</a:t>
            </a:r>
          </a:p>
          <a:p>
            <a:pPr marL="0" indent="0">
              <a:buNone/>
            </a:pPr>
            <a:r>
              <a:rPr lang="en-US" dirty="0" smtClean="0"/>
              <a:t>to lead the World Wide Web to its full potential by developing protocols and guidelines that ensure long-term growth for the Web.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i="1" dirty="0" smtClean="0"/>
              <a:t>A </a:t>
            </a:r>
            <a:r>
              <a:rPr lang="en-US" i="1" dirty="0" smtClean="0">
                <a:solidFill>
                  <a:srgbClr val="FF0000"/>
                </a:solidFill>
              </a:rPr>
              <a:t>Web Application </a:t>
            </a:r>
            <a:r>
              <a:rPr lang="en-US" i="1" dirty="0" smtClean="0"/>
              <a:t>is a software system based on technologies and standards of the World Wide Web Consortium (W3C) that provides Web specific resources such as content and services through a user interface, the Web browser. </a:t>
            </a:r>
          </a:p>
          <a:p>
            <a:pPr marL="0" indent="0" algn="r">
              <a:buNone/>
            </a:pPr>
            <a:r>
              <a:rPr lang="en-US" dirty="0" smtClean="0"/>
              <a:t>[</a:t>
            </a:r>
            <a:r>
              <a:rPr lang="en-US" dirty="0" err="1" smtClean="0"/>
              <a:t>Kappel</a:t>
            </a:r>
            <a:r>
              <a:rPr lang="en-US" dirty="0" smtClean="0"/>
              <a:t> et al. 2004]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1662</Words>
  <Application>Microsoft Office PowerPoint</Application>
  <PresentationFormat>Custom</PresentationFormat>
  <Paragraphs>336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Θέμα του Office</vt:lpstr>
      <vt:lpstr>Web Engineering</vt:lpstr>
      <vt:lpstr>Motivation</vt:lpstr>
      <vt:lpstr>Examples</vt:lpstr>
      <vt:lpstr>Basic paradigms</vt:lpstr>
      <vt:lpstr>Conceptual Architecture</vt:lpstr>
      <vt:lpstr>History of the Web</vt:lpstr>
      <vt:lpstr>Protocol Stack</vt:lpstr>
      <vt:lpstr>World Wide Web Consortium (W3C)</vt:lpstr>
      <vt:lpstr>Web Application</vt:lpstr>
      <vt:lpstr>Categories of Web Applications</vt:lpstr>
      <vt:lpstr>Categories of Web Applications (1/5)</vt:lpstr>
      <vt:lpstr>Categories of Web Applications:                                               document-centered</vt:lpstr>
      <vt:lpstr>Categories of Web Applications:                                                                Interactive</vt:lpstr>
      <vt:lpstr>Categories of Web Applications:                                               transaction-oriented</vt:lpstr>
      <vt:lpstr>Categories of Web Applications:                                                       workflow-based</vt:lpstr>
      <vt:lpstr>Categories of Web Applications</vt:lpstr>
      <vt:lpstr>Categories of Web Applications:                                                                   Collaborative</vt:lpstr>
      <vt:lpstr>Categories of Web Applications:                                                        portal-oriented</vt:lpstr>
      <vt:lpstr>Categories of Web Applications:                                                                ubiquitous</vt:lpstr>
      <vt:lpstr>Categories of Web Applications:                                                          semantic web</vt:lpstr>
      <vt:lpstr>Categories of Web Applications</vt:lpstr>
      <vt:lpstr>Characteristics of Web Applications</vt:lpstr>
      <vt:lpstr>Characteristics of Web Applications</vt:lpstr>
      <vt:lpstr>Characteristics of Web Applications:                                                                     Content</vt:lpstr>
      <vt:lpstr>Characteristics of Web Applications:                                                                         Hypertext</vt:lpstr>
      <vt:lpstr>Characteristics of Web Applications:                                                                     Presentation</vt:lpstr>
      <vt:lpstr>Characteristics of Web Applications</vt:lpstr>
      <vt:lpstr>Characteristics of Web Applications: </vt:lpstr>
      <vt:lpstr>Characteristics of Web Applications: </vt:lpstr>
      <vt:lpstr>Characteristics of Web Applications: </vt:lpstr>
      <vt:lpstr>Characteristics of Web Applications: </vt:lpstr>
      <vt:lpstr>Characteristics of Web Applications: </vt:lpstr>
      <vt:lpstr>Characteristics of Web Applications: </vt:lpstr>
      <vt:lpstr>Characteristics of Web Applications: </vt:lpstr>
      <vt:lpstr>Characteristics of Web Applications</vt:lpstr>
      <vt:lpstr>Characteristics of Web Applications: </vt:lpstr>
      <vt:lpstr>Support for Web Application Development</vt:lpstr>
      <vt:lpstr>Support for Web Application Development</vt:lpstr>
      <vt:lpstr>Quality of Web Applications</vt:lpstr>
      <vt:lpstr>Quality of Web Applications                                                    external qualities</vt:lpstr>
      <vt:lpstr>Quality of Web Applications                                                    external qualities</vt:lpstr>
      <vt:lpstr>Quality of Web Applications                                                    internal qualities</vt:lpstr>
      <vt:lpstr>Quality of Web Applications                                                    Compromise</vt:lpstr>
      <vt:lpstr>Navigation in Web Applications</vt:lpstr>
      <vt:lpstr>Development of Web Applications:                                                     today’s approach</vt:lpstr>
      <vt:lpstr>Reasons for Quality Deficiencies</vt:lpstr>
      <vt:lpstr>Web Crisis</vt:lpstr>
      <vt:lpstr>Difference to software systems?</vt:lpstr>
      <vt:lpstr>Difference to software systems?</vt:lpstr>
      <vt:lpstr>Web Engineering (WE) applies sound scientific,  engineering, and management principles and  disciplined and systematic approaches to the  successful development, deployment, and  maintenance of high-quality Web-based systems  and applications.</vt:lpstr>
      <vt:lpstr>Web Applications &amp;  Web Services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Manolis Vavalis</dc:creator>
  <cp:lastModifiedBy>Admin</cp:lastModifiedBy>
  <cp:revision>15</cp:revision>
  <dcterms:created xsi:type="dcterms:W3CDTF">2014-02-07T09:27:00Z</dcterms:created>
  <dcterms:modified xsi:type="dcterms:W3CDTF">2019-02-12T07:38:30Z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2057-10.2.0.5996</vt:lpwstr>
  </property>
</Properties>
</file>